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201228"/>
            <a:ext cx="7477601" cy="2499598"/>
          </a:xfrm>
          <a:prstGeom prst="rect">
            <a:avLst/>
          </a:prstGeom>
          <a:noFill/>
        </p:spPr>
        <p:txBody>
          <a:bodyPr wrap="square" rtlCol="0" anchor="t"/>
          <a:lstStyle/>
          <a:p>
            <a:pPr marL="0" indent="0">
              <a:lnSpc>
                <a:spcPts val="6560"/>
              </a:lnSpc>
              <a:buNone/>
            </a:pPr>
            <a:r>
              <a:rPr lang="en-US" sz="5250" dirty="0">
                <a:solidFill>
                  <a:srgbClr val="272D45"/>
                </a:solidFill>
                <a:latin typeface="Kanit" pitchFamily="34" charset="0"/>
                <a:ea typeface="Kanit" pitchFamily="34" charset="-122"/>
                <a:cs typeface="Kanit" pitchFamily="34" charset="-120"/>
              </a:rPr>
              <a:t>Book Recommendation System: A Data-Driven Approach</a:t>
            </a:r>
            <a:endParaRPr lang="en-US" sz="5250" dirty="0"/>
          </a:p>
        </p:txBody>
      </p:sp>
      <p:sp>
        <p:nvSpPr>
          <p:cNvPr id="6" name="Text 3"/>
          <p:cNvSpPr/>
          <p:nvPr/>
        </p:nvSpPr>
        <p:spPr>
          <a:xfrm>
            <a:off x="6319599" y="5034082"/>
            <a:ext cx="7477601" cy="355402"/>
          </a:xfrm>
          <a:prstGeom prst="rect">
            <a:avLst/>
          </a:prstGeom>
          <a:noFill/>
        </p:spPr>
        <p:txBody>
          <a:bodyPr wrap="none" rtlCol="0" anchor="t"/>
          <a:lstStyle/>
          <a:p>
            <a:pPr marL="0" indent="0">
              <a:lnSpc>
                <a:spcPts val="2800"/>
              </a:lnSpc>
              <a:buNone/>
            </a:pPr>
            <a:endParaRPr lang="en-US" sz="1750" dirty="0"/>
          </a:p>
        </p:txBody>
      </p:sp>
      <p:sp>
        <p:nvSpPr>
          <p:cNvPr id="7" name="Shape 4"/>
          <p:cNvSpPr/>
          <p:nvPr/>
        </p:nvSpPr>
        <p:spPr>
          <a:xfrm>
            <a:off x="6319599" y="5656064"/>
            <a:ext cx="355402" cy="355402"/>
          </a:xfrm>
          <a:prstGeom prst="roundRect">
            <a:avLst>
              <a:gd name="adj" fmla="val 25726039"/>
            </a:avLst>
          </a:prstGeom>
          <a:noFill/>
          <a:ln w="7620">
            <a:solidFill>
              <a:srgbClr val="FFFFFF"/>
            </a:solidFill>
            <a:prstDash val="solid"/>
          </a:ln>
        </p:spPr>
      </p:sp>
      <p:pic>
        <p:nvPicPr>
          <p:cNvPr id="8" name="Image 1" descr="preencoded.png"/>
          <p:cNvPicPr>
            <a:picLocks noChangeAspect="1"/>
          </p:cNvPicPr>
          <p:nvPr/>
        </p:nvPicPr>
        <p:blipFill>
          <a:blip r:embed="rId2"/>
          <a:stretch>
            <a:fillRect/>
          </a:stretch>
        </p:blipFill>
        <p:spPr>
          <a:xfrm>
            <a:off x="6327219" y="5663684"/>
            <a:ext cx="340162" cy="340162"/>
          </a:xfrm>
          <a:prstGeom prst="rect">
            <a:avLst/>
          </a:prstGeom>
        </p:spPr>
      </p:pic>
      <p:sp>
        <p:nvSpPr>
          <p:cNvPr id="9" name="Text 5"/>
          <p:cNvSpPr/>
          <p:nvPr/>
        </p:nvSpPr>
        <p:spPr>
          <a:xfrm>
            <a:off x="6786086" y="5639395"/>
            <a:ext cx="2720340" cy="388858"/>
          </a:xfrm>
          <a:prstGeom prst="rect">
            <a:avLst/>
          </a:prstGeom>
          <a:noFill/>
        </p:spPr>
        <p:txBody>
          <a:bodyPr wrap="none" rtlCol="0" anchor="t"/>
          <a:lstStyle/>
          <a:p>
            <a:pPr marL="0" indent="0" algn="l">
              <a:lnSpc>
                <a:spcPts val="3060"/>
              </a:lnSpc>
              <a:buNone/>
            </a:pPr>
            <a:r>
              <a:rPr lang="en-US" sz="2185" b="1" dirty="0">
                <a:solidFill>
                  <a:srgbClr val="2C3249"/>
                </a:solidFill>
                <a:latin typeface="Martel Sans" pitchFamily="34" charset="0"/>
                <a:ea typeface="Martel Sans" pitchFamily="34" charset="-122"/>
                <a:cs typeface="Martel Sans" pitchFamily="34" charset="-120"/>
              </a:rPr>
              <a:t>by Saurav Khumkar</a:t>
            </a:r>
            <a:endParaRPr lang="en-US" sz="218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p:spPr>
      </p:sp>
      <p:sp>
        <p:nvSpPr>
          <p:cNvPr id="6" name="Text 3"/>
          <p:cNvSpPr/>
          <p:nvPr/>
        </p:nvSpPr>
        <p:spPr>
          <a:xfrm>
            <a:off x="2037993" y="3245525"/>
            <a:ext cx="4443889" cy="694373"/>
          </a:xfrm>
          <a:prstGeom prst="rect">
            <a:avLst/>
          </a:prstGeom>
          <a:noFill/>
        </p:spPr>
        <p:txBody>
          <a:bodyPr wrap="none" rtlCol="0" anchor="t"/>
          <a:lstStyle/>
          <a:p>
            <a:pPr marL="0" indent="0">
              <a:lnSpc>
                <a:spcPts val="5470"/>
              </a:lnSpc>
              <a:buNone/>
            </a:pPr>
            <a:r>
              <a:rPr lang="en-US" sz="4375" dirty="0">
                <a:solidFill>
                  <a:srgbClr val="272D45"/>
                </a:solidFill>
                <a:latin typeface="Kanit" pitchFamily="34" charset="0"/>
                <a:ea typeface="Kanit" pitchFamily="34" charset="-122"/>
                <a:cs typeface="Kanit" pitchFamily="34" charset="-120"/>
              </a:rPr>
              <a:t>Thank You!</a:t>
            </a:r>
            <a:endParaRPr lang="en-US" sz="4375" dirty="0"/>
          </a:p>
        </p:txBody>
      </p:sp>
      <p:sp>
        <p:nvSpPr>
          <p:cNvPr id="7" name="Text 4"/>
          <p:cNvSpPr/>
          <p:nvPr/>
        </p:nvSpPr>
        <p:spPr>
          <a:xfrm>
            <a:off x="2037993" y="4273153"/>
            <a:ext cx="10554414" cy="710803"/>
          </a:xfrm>
          <a:prstGeom prst="rect">
            <a:avLst/>
          </a:prstGeom>
          <a:noFill/>
        </p:spPr>
        <p:txBody>
          <a:bodyPr wrap="square" rtlCol="0" anchor="t"/>
          <a:lstStyle/>
          <a:p>
            <a:pPr marL="0" indent="0">
              <a:lnSpc>
                <a:spcPts val="2800"/>
              </a:lnSpc>
              <a:buNone/>
            </a:pPr>
            <a:r>
              <a:rPr lang="en-US" sz="1750" dirty="0">
                <a:solidFill>
                  <a:srgbClr val="2C3249"/>
                </a:solidFill>
                <a:latin typeface="Martel Sans" pitchFamily="34" charset="0"/>
                <a:ea typeface="Martel Sans" pitchFamily="34" charset="-122"/>
                <a:cs typeface="Martel Sans" pitchFamily="34" charset="-120"/>
              </a:rPr>
              <a:t>I appreciate your time and attention throughout this presentation on book recommendation system. I hope you found it informative and engaging.</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p:spPr>
      </p:sp>
      <p:sp>
        <p:nvSpPr>
          <p:cNvPr id="6" name="Text 3"/>
          <p:cNvSpPr/>
          <p:nvPr/>
        </p:nvSpPr>
        <p:spPr>
          <a:xfrm>
            <a:off x="2037993" y="1110377"/>
            <a:ext cx="4443889" cy="694373"/>
          </a:xfrm>
          <a:prstGeom prst="rect">
            <a:avLst/>
          </a:prstGeom>
          <a:noFill/>
        </p:spPr>
        <p:txBody>
          <a:bodyPr wrap="none" rtlCol="0" anchor="t"/>
          <a:lstStyle/>
          <a:p>
            <a:pPr marL="0" indent="0">
              <a:lnSpc>
                <a:spcPts val="5470"/>
              </a:lnSpc>
              <a:buNone/>
            </a:pPr>
            <a:r>
              <a:rPr lang="en-US" sz="4375" dirty="0">
                <a:solidFill>
                  <a:srgbClr val="272D45"/>
                </a:solidFill>
                <a:latin typeface="Kanit" pitchFamily="34" charset="0"/>
                <a:ea typeface="Kanit" pitchFamily="34" charset="-122"/>
                <a:cs typeface="Kanit" pitchFamily="34" charset="-120"/>
              </a:rPr>
              <a:t>Introduction</a:t>
            </a:r>
            <a:endParaRPr lang="en-US" sz="4375" dirty="0"/>
          </a:p>
        </p:txBody>
      </p:sp>
      <p:sp>
        <p:nvSpPr>
          <p:cNvPr id="7" name="Text 4"/>
          <p:cNvSpPr/>
          <p:nvPr/>
        </p:nvSpPr>
        <p:spPr>
          <a:xfrm>
            <a:off x="2037993" y="2138005"/>
            <a:ext cx="10554414" cy="355402"/>
          </a:xfrm>
          <a:prstGeom prst="rect">
            <a:avLst/>
          </a:prstGeom>
          <a:noFill/>
        </p:spPr>
        <p:txBody>
          <a:bodyPr wrap="none" rtlCol="0" anchor="t"/>
          <a:lstStyle/>
          <a:p>
            <a:pPr marL="0" indent="0">
              <a:lnSpc>
                <a:spcPts val="2800"/>
              </a:lnSpc>
              <a:buNone/>
            </a:pPr>
            <a:r>
              <a:rPr lang="en-US" sz="1750" b="1" dirty="0">
                <a:solidFill>
                  <a:srgbClr val="2C3249"/>
                </a:solidFill>
                <a:latin typeface="Martel Sans" pitchFamily="34" charset="0"/>
                <a:ea typeface="Martel Sans" pitchFamily="34" charset="-122"/>
                <a:cs typeface="Martel Sans" pitchFamily="34" charset="-120"/>
              </a:rPr>
              <a:t>Problem Statement:</a:t>
            </a:r>
            <a:endParaRPr lang="en-US" sz="1750" dirty="0"/>
          </a:p>
        </p:txBody>
      </p:sp>
      <p:sp>
        <p:nvSpPr>
          <p:cNvPr id="8" name="Text 5"/>
          <p:cNvSpPr/>
          <p:nvPr/>
        </p:nvSpPr>
        <p:spPr>
          <a:xfrm>
            <a:off x="2393394" y="2743319"/>
            <a:ext cx="10199013" cy="710803"/>
          </a:xfrm>
          <a:prstGeom prst="rect">
            <a:avLst/>
          </a:prstGeom>
          <a:noFill/>
        </p:spPr>
        <p:txBody>
          <a:bodyPr wrap="square" rtlCol="0" anchor="t"/>
          <a:lstStyle/>
          <a:p>
            <a:pPr marL="342900" indent="-342900" algn="l">
              <a:lnSpc>
                <a:spcPts val="2800"/>
              </a:lnSpc>
              <a:buSzPct val="100000"/>
              <a:buChar char="•"/>
            </a:pPr>
            <a:r>
              <a:rPr lang="en-US" sz="1750" dirty="0">
                <a:solidFill>
                  <a:srgbClr val="2C3249"/>
                </a:solidFill>
                <a:latin typeface="Martel Sans" pitchFamily="34" charset="0"/>
                <a:ea typeface="Martel Sans" pitchFamily="34" charset="-122"/>
                <a:cs typeface="Martel Sans" pitchFamily="34" charset="-120"/>
              </a:rPr>
              <a:t>With the vast array of books available, it can be overwhelming for users to find books that align with their interests.</a:t>
            </a:r>
            <a:endParaRPr lang="en-US" sz="1750" dirty="0"/>
          </a:p>
        </p:txBody>
      </p:sp>
      <p:sp>
        <p:nvSpPr>
          <p:cNvPr id="9" name="Text 6"/>
          <p:cNvSpPr/>
          <p:nvPr/>
        </p:nvSpPr>
        <p:spPr>
          <a:xfrm>
            <a:off x="2037993" y="3704034"/>
            <a:ext cx="10554414" cy="355402"/>
          </a:xfrm>
          <a:prstGeom prst="rect">
            <a:avLst/>
          </a:prstGeom>
          <a:noFill/>
        </p:spPr>
        <p:txBody>
          <a:bodyPr wrap="none" rtlCol="0" anchor="t"/>
          <a:lstStyle/>
          <a:p>
            <a:pPr marL="0" indent="0">
              <a:lnSpc>
                <a:spcPts val="2800"/>
              </a:lnSpc>
              <a:buNone/>
            </a:pPr>
            <a:r>
              <a:rPr lang="en-US" sz="1750" b="1" dirty="0">
                <a:solidFill>
                  <a:srgbClr val="2C3249"/>
                </a:solidFill>
                <a:latin typeface="Martel Sans" pitchFamily="34" charset="0"/>
                <a:ea typeface="Martel Sans" pitchFamily="34" charset="-122"/>
                <a:cs typeface="Martel Sans" pitchFamily="34" charset="-120"/>
              </a:rPr>
              <a:t>Solution:</a:t>
            </a:r>
            <a:endParaRPr lang="en-US" sz="1750" dirty="0"/>
          </a:p>
        </p:txBody>
      </p:sp>
      <p:sp>
        <p:nvSpPr>
          <p:cNvPr id="10" name="Text 7"/>
          <p:cNvSpPr/>
          <p:nvPr/>
        </p:nvSpPr>
        <p:spPr>
          <a:xfrm>
            <a:off x="2393394" y="4309348"/>
            <a:ext cx="10199013" cy="710803"/>
          </a:xfrm>
          <a:prstGeom prst="rect">
            <a:avLst/>
          </a:prstGeom>
          <a:noFill/>
        </p:spPr>
        <p:txBody>
          <a:bodyPr wrap="square" rtlCol="0" anchor="t"/>
          <a:lstStyle/>
          <a:p>
            <a:pPr marL="342900" indent="-342900" algn="l">
              <a:lnSpc>
                <a:spcPts val="2800"/>
              </a:lnSpc>
              <a:buSzPct val="100000"/>
              <a:buChar char="•"/>
            </a:pPr>
            <a:r>
              <a:rPr lang="en-US" sz="1750" dirty="0">
                <a:solidFill>
                  <a:srgbClr val="2C3249"/>
                </a:solidFill>
                <a:latin typeface="Martel Sans" pitchFamily="34" charset="0"/>
                <a:ea typeface="Martel Sans" pitchFamily="34" charset="-122"/>
                <a:cs typeface="Martel Sans" pitchFamily="34" charset="-120"/>
              </a:rPr>
              <a:t>A book recommendation system that utilizes machine learning techniques to suggest personalized book recommendations to users.</a:t>
            </a:r>
            <a:endParaRPr lang="en-US" sz="1750" dirty="0"/>
          </a:p>
        </p:txBody>
      </p:sp>
      <p:sp>
        <p:nvSpPr>
          <p:cNvPr id="11" name="Text 8"/>
          <p:cNvSpPr/>
          <p:nvPr/>
        </p:nvSpPr>
        <p:spPr>
          <a:xfrm>
            <a:off x="2037993" y="5270063"/>
            <a:ext cx="10554414" cy="355402"/>
          </a:xfrm>
          <a:prstGeom prst="rect">
            <a:avLst/>
          </a:prstGeom>
          <a:noFill/>
        </p:spPr>
        <p:txBody>
          <a:bodyPr wrap="none" rtlCol="0" anchor="t"/>
          <a:lstStyle/>
          <a:p>
            <a:pPr marL="0" indent="0">
              <a:lnSpc>
                <a:spcPts val="2800"/>
              </a:lnSpc>
              <a:buNone/>
            </a:pPr>
            <a:r>
              <a:rPr lang="en-US" sz="1750" b="1" dirty="0">
                <a:solidFill>
                  <a:srgbClr val="2C3249"/>
                </a:solidFill>
                <a:latin typeface="Martel Sans" pitchFamily="34" charset="0"/>
                <a:ea typeface="Martel Sans" pitchFamily="34" charset="-122"/>
                <a:cs typeface="Martel Sans" pitchFamily="34" charset="-120"/>
              </a:rPr>
              <a:t>Benefits:</a:t>
            </a:r>
            <a:endParaRPr lang="en-US" sz="1750" dirty="0"/>
          </a:p>
        </p:txBody>
      </p:sp>
      <p:sp>
        <p:nvSpPr>
          <p:cNvPr id="12" name="Text 9"/>
          <p:cNvSpPr/>
          <p:nvPr/>
        </p:nvSpPr>
        <p:spPr>
          <a:xfrm>
            <a:off x="2393394" y="5875377"/>
            <a:ext cx="10199013" cy="355402"/>
          </a:xfrm>
          <a:prstGeom prst="rect">
            <a:avLst/>
          </a:prstGeom>
          <a:noFill/>
        </p:spPr>
        <p:txBody>
          <a:bodyPr wrap="none" rtlCol="0" anchor="t"/>
          <a:lstStyle/>
          <a:p>
            <a:pPr marL="342900" indent="-342900" algn="l">
              <a:lnSpc>
                <a:spcPts val="2800"/>
              </a:lnSpc>
              <a:buSzPct val="100000"/>
              <a:buChar char="•"/>
            </a:pPr>
            <a:r>
              <a:rPr lang="en-US" sz="1750" dirty="0">
                <a:solidFill>
                  <a:srgbClr val="2C3249"/>
                </a:solidFill>
                <a:latin typeface="Martel Sans" pitchFamily="34" charset="0"/>
                <a:ea typeface="Martel Sans" pitchFamily="34" charset="-122"/>
                <a:cs typeface="Martel Sans" pitchFamily="34" charset="-120"/>
              </a:rPr>
              <a:t>Enhanced user experience</a:t>
            </a:r>
            <a:endParaRPr lang="en-US" sz="1750" dirty="0"/>
          </a:p>
        </p:txBody>
      </p:sp>
      <p:sp>
        <p:nvSpPr>
          <p:cNvPr id="13" name="Text 10"/>
          <p:cNvSpPr/>
          <p:nvPr/>
        </p:nvSpPr>
        <p:spPr>
          <a:xfrm>
            <a:off x="2393394" y="6319599"/>
            <a:ext cx="10199013" cy="355402"/>
          </a:xfrm>
          <a:prstGeom prst="rect">
            <a:avLst/>
          </a:prstGeom>
          <a:noFill/>
        </p:spPr>
        <p:txBody>
          <a:bodyPr wrap="none" rtlCol="0" anchor="t"/>
          <a:lstStyle/>
          <a:p>
            <a:pPr marL="342900" indent="-342900" algn="l">
              <a:lnSpc>
                <a:spcPts val="2800"/>
              </a:lnSpc>
              <a:buSzPct val="100000"/>
              <a:buChar char="•"/>
            </a:pPr>
            <a:r>
              <a:rPr lang="en-US" sz="1750" dirty="0">
                <a:solidFill>
                  <a:srgbClr val="2C3249"/>
                </a:solidFill>
                <a:latin typeface="Martel Sans" pitchFamily="34" charset="0"/>
                <a:ea typeface="Martel Sans" pitchFamily="34" charset="-122"/>
                <a:cs typeface="Martel Sans" pitchFamily="34" charset="-120"/>
              </a:rPr>
              <a:t>Increased engagement with the platform</a:t>
            </a:r>
            <a:endParaRPr lang="en-US" sz="1750" dirty="0"/>
          </a:p>
        </p:txBody>
      </p:sp>
      <p:sp>
        <p:nvSpPr>
          <p:cNvPr id="14" name="Text 11"/>
          <p:cNvSpPr/>
          <p:nvPr/>
        </p:nvSpPr>
        <p:spPr>
          <a:xfrm>
            <a:off x="2393394" y="6763822"/>
            <a:ext cx="10199013" cy="355402"/>
          </a:xfrm>
          <a:prstGeom prst="rect">
            <a:avLst/>
          </a:prstGeom>
          <a:noFill/>
        </p:spPr>
        <p:txBody>
          <a:bodyPr wrap="none" rtlCol="0" anchor="t"/>
          <a:lstStyle/>
          <a:p>
            <a:pPr marL="342900" indent="-342900" algn="l">
              <a:lnSpc>
                <a:spcPts val="2800"/>
              </a:lnSpc>
              <a:buSzPct val="100000"/>
              <a:buChar char="•"/>
            </a:pPr>
            <a:r>
              <a:rPr lang="en-US" sz="1750" dirty="0">
                <a:solidFill>
                  <a:srgbClr val="2C3249"/>
                </a:solidFill>
                <a:latin typeface="Martel Sans" pitchFamily="34" charset="0"/>
                <a:ea typeface="Martel Sans" pitchFamily="34" charset="-122"/>
                <a:cs typeface="Martel Sans" pitchFamily="34" charset="-120"/>
              </a:rPr>
              <a:t>Improved book sales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1493520"/>
            <a:ext cx="4443889" cy="694373"/>
          </a:xfrm>
          <a:prstGeom prst="rect">
            <a:avLst/>
          </a:prstGeom>
          <a:noFill/>
        </p:spPr>
        <p:txBody>
          <a:bodyPr wrap="none" rtlCol="0" anchor="t"/>
          <a:lstStyle/>
          <a:p>
            <a:pPr marL="0" indent="0">
              <a:lnSpc>
                <a:spcPts val="5470"/>
              </a:lnSpc>
              <a:buNone/>
            </a:pPr>
            <a:r>
              <a:rPr lang="en-US" sz="4375" dirty="0">
                <a:solidFill>
                  <a:srgbClr val="272D45"/>
                </a:solidFill>
                <a:latin typeface="Kanit" pitchFamily="34" charset="0"/>
                <a:ea typeface="Kanit" pitchFamily="34" charset="-122"/>
                <a:cs typeface="Kanit" pitchFamily="34" charset="-120"/>
              </a:rPr>
              <a:t>Data Overview</a:t>
            </a:r>
            <a:endParaRPr lang="en-US" sz="4375" dirty="0"/>
          </a:p>
        </p:txBody>
      </p:sp>
      <p:sp>
        <p:nvSpPr>
          <p:cNvPr id="6" name="Text 3"/>
          <p:cNvSpPr/>
          <p:nvPr/>
        </p:nvSpPr>
        <p:spPr>
          <a:xfrm>
            <a:off x="6319599" y="2521148"/>
            <a:ext cx="7477601" cy="355402"/>
          </a:xfrm>
          <a:prstGeom prst="rect">
            <a:avLst/>
          </a:prstGeom>
          <a:noFill/>
        </p:spPr>
        <p:txBody>
          <a:bodyPr wrap="none" rtlCol="0" anchor="t"/>
          <a:lstStyle/>
          <a:p>
            <a:pPr marL="0" indent="0">
              <a:lnSpc>
                <a:spcPts val="2800"/>
              </a:lnSpc>
              <a:buNone/>
            </a:pPr>
            <a:r>
              <a:rPr lang="en-US" sz="1750" b="1" dirty="0">
                <a:solidFill>
                  <a:srgbClr val="2C3249"/>
                </a:solidFill>
                <a:latin typeface="Martel Sans" pitchFamily="34" charset="0"/>
                <a:ea typeface="Martel Sans" pitchFamily="34" charset="-122"/>
                <a:cs typeface="Martel Sans" pitchFamily="34" charset="-120"/>
              </a:rPr>
              <a:t>Datasets:</a:t>
            </a:r>
            <a:endParaRPr lang="en-US" sz="1750" dirty="0"/>
          </a:p>
        </p:txBody>
      </p:sp>
      <p:sp>
        <p:nvSpPr>
          <p:cNvPr id="7" name="Text 4"/>
          <p:cNvSpPr/>
          <p:nvPr/>
        </p:nvSpPr>
        <p:spPr>
          <a:xfrm>
            <a:off x="6675001" y="3126462"/>
            <a:ext cx="7122200" cy="710803"/>
          </a:xfrm>
          <a:prstGeom prst="rect">
            <a:avLst/>
          </a:prstGeom>
          <a:noFill/>
        </p:spPr>
        <p:txBody>
          <a:bodyPr wrap="square" rtlCol="0" anchor="t"/>
          <a:lstStyle/>
          <a:p>
            <a:pPr marL="342900" indent="-342900" algn="l">
              <a:lnSpc>
                <a:spcPts val="2800"/>
              </a:lnSpc>
              <a:buSzPct val="100000"/>
              <a:buChar char="•"/>
            </a:pPr>
            <a:r>
              <a:rPr lang="en-US" sz="1750" dirty="0">
                <a:solidFill>
                  <a:srgbClr val="2C3249"/>
                </a:solidFill>
                <a:latin typeface="Martel Sans" pitchFamily="34" charset="0"/>
                <a:ea typeface="Martel Sans" pitchFamily="34" charset="-122"/>
                <a:cs typeface="Martel Sans" pitchFamily="34" charset="-120"/>
              </a:rPr>
              <a:t>books.csv: Contains information about books, including title, author, genre, publication date, and language.</a:t>
            </a:r>
            <a:endParaRPr lang="en-US" sz="1750" dirty="0"/>
          </a:p>
        </p:txBody>
      </p:sp>
      <p:sp>
        <p:nvSpPr>
          <p:cNvPr id="8" name="Text 5"/>
          <p:cNvSpPr/>
          <p:nvPr/>
        </p:nvSpPr>
        <p:spPr>
          <a:xfrm>
            <a:off x="6675001" y="3926086"/>
            <a:ext cx="7122200" cy="355402"/>
          </a:xfrm>
          <a:prstGeom prst="rect">
            <a:avLst/>
          </a:prstGeom>
          <a:noFill/>
        </p:spPr>
        <p:txBody>
          <a:bodyPr wrap="none" rtlCol="0" anchor="t"/>
          <a:lstStyle/>
          <a:p>
            <a:pPr marL="342900" indent="-342900" algn="l">
              <a:lnSpc>
                <a:spcPts val="2800"/>
              </a:lnSpc>
              <a:buSzPct val="100000"/>
              <a:buChar char="•"/>
            </a:pPr>
            <a:r>
              <a:rPr lang="en-US" sz="1750" dirty="0">
                <a:solidFill>
                  <a:srgbClr val="2C3249"/>
                </a:solidFill>
                <a:latin typeface="Martel Sans" pitchFamily="34" charset="0"/>
                <a:ea typeface="Martel Sans" pitchFamily="34" charset="-122"/>
                <a:cs typeface="Martel Sans" pitchFamily="34" charset="-120"/>
              </a:rPr>
              <a:t>ratings.csv: Contains user ratings for various books.</a:t>
            </a:r>
            <a:endParaRPr lang="en-US" sz="1750" dirty="0"/>
          </a:p>
        </p:txBody>
      </p:sp>
      <p:sp>
        <p:nvSpPr>
          <p:cNvPr id="9" name="Text 6"/>
          <p:cNvSpPr/>
          <p:nvPr/>
        </p:nvSpPr>
        <p:spPr>
          <a:xfrm>
            <a:off x="6675001" y="4370308"/>
            <a:ext cx="7122200" cy="710803"/>
          </a:xfrm>
          <a:prstGeom prst="rect">
            <a:avLst/>
          </a:prstGeom>
          <a:noFill/>
        </p:spPr>
        <p:txBody>
          <a:bodyPr wrap="square" rtlCol="0" anchor="t"/>
          <a:lstStyle/>
          <a:p>
            <a:pPr marL="342900" indent="-342900" algn="l">
              <a:lnSpc>
                <a:spcPts val="2800"/>
              </a:lnSpc>
              <a:buSzPct val="100000"/>
              <a:buChar char="•"/>
            </a:pPr>
            <a:r>
              <a:rPr lang="en-US" sz="1750" dirty="0">
                <a:solidFill>
                  <a:srgbClr val="2C3249"/>
                </a:solidFill>
                <a:latin typeface="Martel Sans" pitchFamily="34" charset="0"/>
                <a:ea typeface="Martel Sans" pitchFamily="34" charset="-122"/>
                <a:cs typeface="Martel Sans" pitchFamily="34" charset="-120"/>
              </a:rPr>
              <a:t>users.csv: Contains demographic information about users, such as age, gender, and location.</a:t>
            </a:r>
            <a:endParaRPr lang="en-US" sz="1750" dirty="0"/>
          </a:p>
        </p:txBody>
      </p:sp>
      <p:sp>
        <p:nvSpPr>
          <p:cNvPr id="10" name="Text 7"/>
          <p:cNvSpPr/>
          <p:nvPr/>
        </p:nvSpPr>
        <p:spPr>
          <a:xfrm>
            <a:off x="6319599" y="5331023"/>
            <a:ext cx="7477601" cy="355402"/>
          </a:xfrm>
          <a:prstGeom prst="rect">
            <a:avLst/>
          </a:prstGeom>
          <a:noFill/>
        </p:spPr>
        <p:txBody>
          <a:bodyPr wrap="none" rtlCol="0" anchor="t"/>
          <a:lstStyle/>
          <a:p>
            <a:pPr marL="0" indent="0">
              <a:lnSpc>
                <a:spcPts val="2800"/>
              </a:lnSpc>
              <a:buNone/>
            </a:pPr>
            <a:r>
              <a:rPr lang="en-US" sz="1750" b="1" dirty="0">
                <a:solidFill>
                  <a:srgbClr val="2C3249"/>
                </a:solidFill>
                <a:latin typeface="Martel Sans" pitchFamily="34" charset="0"/>
                <a:ea typeface="Martel Sans" pitchFamily="34" charset="-122"/>
                <a:cs typeface="Martel Sans" pitchFamily="34" charset="-120"/>
              </a:rPr>
              <a:t>Data Preprocessing:</a:t>
            </a:r>
            <a:endParaRPr lang="en-US" sz="1750" dirty="0"/>
          </a:p>
        </p:txBody>
      </p:sp>
      <p:sp>
        <p:nvSpPr>
          <p:cNvPr id="11" name="Text 8"/>
          <p:cNvSpPr/>
          <p:nvPr/>
        </p:nvSpPr>
        <p:spPr>
          <a:xfrm>
            <a:off x="6675001" y="5936337"/>
            <a:ext cx="7122200" cy="355402"/>
          </a:xfrm>
          <a:prstGeom prst="rect">
            <a:avLst/>
          </a:prstGeom>
          <a:noFill/>
        </p:spPr>
        <p:txBody>
          <a:bodyPr wrap="none" rtlCol="0" anchor="t"/>
          <a:lstStyle/>
          <a:p>
            <a:pPr marL="342900" indent="-342900" algn="l">
              <a:lnSpc>
                <a:spcPts val="2800"/>
              </a:lnSpc>
              <a:buSzPct val="100000"/>
              <a:buChar char="•"/>
            </a:pPr>
            <a:r>
              <a:rPr lang="en-US" sz="1750" dirty="0">
                <a:solidFill>
                  <a:srgbClr val="2C3249"/>
                </a:solidFill>
                <a:latin typeface="Martel Sans" pitchFamily="34" charset="0"/>
                <a:ea typeface="Martel Sans" pitchFamily="34" charset="-122"/>
                <a:cs typeface="Martel Sans" pitchFamily="34" charset="-120"/>
              </a:rPr>
              <a:t>Handling missing values</a:t>
            </a:r>
            <a:endParaRPr lang="en-US" sz="1750" dirty="0"/>
          </a:p>
        </p:txBody>
      </p:sp>
      <p:sp>
        <p:nvSpPr>
          <p:cNvPr id="12" name="Text 9"/>
          <p:cNvSpPr/>
          <p:nvPr/>
        </p:nvSpPr>
        <p:spPr>
          <a:xfrm>
            <a:off x="6675001" y="6380559"/>
            <a:ext cx="7122200" cy="355402"/>
          </a:xfrm>
          <a:prstGeom prst="rect">
            <a:avLst/>
          </a:prstGeom>
          <a:noFill/>
        </p:spPr>
        <p:txBody>
          <a:bodyPr wrap="none" rtlCol="0" anchor="t"/>
          <a:lstStyle/>
          <a:p>
            <a:pPr marL="342900" indent="-342900" algn="l">
              <a:lnSpc>
                <a:spcPts val="2800"/>
              </a:lnSpc>
              <a:buSzPct val="100000"/>
              <a:buChar char="•"/>
            </a:pPr>
            <a:r>
              <a:rPr lang="en-US" sz="1750" dirty="0">
                <a:solidFill>
                  <a:srgbClr val="2C3249"/>
                </a:solidFill>
                <a:latin typeface="Martel Sans" pitchFamily="34" charset="0"/>
                <a:ea typeface="Martel Sans" pitchFamily="34" charset="-122"/>
                <a:cs typeface="Martel Sans" pitchFamily="34" charset="-120"/>
              </a:rPr>
              <a:t>Data cleaning and normalization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534722"/>
            <a:ext cx="5394960" cy="694373"/>
          </a:xfrm>
          <a:prstGeom prst="rect">
            <a:avLst/>
          </a:prstGeom>
          <a:noFill/>
        </p:spPr>
        <p:txBody>
          <a:bodyPr wrap="none" rtlCol="0" anchor="t"/>
          <a:lstStyle/>
          <a:p>
            <a:pPr marL="0" indent="0">
              <a:lnSpc>
                <a:spcPts val="5470"/>
              </a:lnSpc>
              <a:buNone/>
            </a:pPr>
            <a:r>
              <a:rPr lang="en-US" sz="4375" dirty="0">
                <a:solidFill>
                  <a:srgbClr val="272D45"/>
                </a:solidFill>
                <a:latin typeface="Kanit" pitchFamily="34" charset="0"/>
                <a:ea typeface="Kanit" pitchFamily="34" charset="-122"/>
                <a:cs typeface="Kanit" pitchFamily="34" charset="-120"/>
              </a:rPr>
              <a:t>Collaborative Filtering</a:t>
            </a:r>
            <a:endParaRPr lang="en-US" sz="4375" dirty="0"/>
          </a:p>
        </p:txBody>
      </p:sp>
      <p:sp>
        <p:nvSpPr>
          <p:cNvPr id="6" name="Text 3"/>
          <p:cNvSpPr/>
          <p:nvPr/>
        </p:nvSpPr>
        <p:spPr>
          <a:xfrm>
            <a:off x="6319599" y="3562350"/>
            <a:ext cx="7477601" cy="2132409"/>
          </a:xfrm>
          <a:prstGeom prst="rect">
            <a:avLst/>
          </a:prstGeom>
          <a:noFill/>
        </p:spPr>
        <p:txBody>
          <a:bodyPr wrap="square" rtlCol="0" anchor="t"/>
          <a:lstStyle/>
          <a:p>
            <a:pPr marL="0" indent="0">
              <a:lnSpc>
                <a:spcPts val="2800"/>
              </a:lnSpc>
              <a:buNone/>
            </a:pPr>
            <a:r>
              <a:rPr lang="en-US" sz="1750" dirty="0">
                <a:solidFill>
                  <a:srgbClr val="2C3249"/>
                </a:solidFill>
                <a:latin typeface="Martel Sans" pitchFamily="34" charset="0"/>
                <a:ea typeface="Martel Sans" pitchFamily="34" charset="-122"/>
                <a:cs typeface="Martel Sans" pitchFamily="34" charset="-120"/>
              </a:rPr>
              <a:t>Collaborative filtering is a technique that recommends books based on similarities between users or items. There are two approaches to collaborative filtering - user-based and item-based - and we used cosine similarity and KNN to evaluate the models. By providing personalized recommendations based on other users with similar ratings or rated items, we can improve the user experience.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3429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1"/>
          <a:stretch>
            <a:fillRect/>
          </a:stretch>
        </p:blipFill>
        <p:spPr>
          <a:xfrm>
            <a:off x="0" y="0"/>
            <a:ext cx="14630400" cy="2777490"/>
          </a:xfrm>
          <a:prstGeom prst="rect">
            <a:avLst/>
          </a:prstGeom>
        </p:spPr>
      </p:pic>
      <p:sp>
        <p:nvSpPr>
          <p:cNvPr id="5" name="Text 2"/>
          <p:cNvSpPr/>
          <p:nvPr/>
        </p:nvSpPr>
        <p:spPr>
          <a:xfrm>
            <a:off x="2037993" y="4101227"/>
            <a:ext cx="5897880" cy="694373"/>
          </a:xfrm>
          <a:prstGeom prst="rect">
            <a:avLst/>
          </a:prstGeom>
          <a:noFill/>
        </p:spPr>
        <p:txBody>
          <a:bodyPr wrap="none" rtlCol="0" anchor="t"/>
          <a:lstStyle/>
          <a:p>
            <a:pPr marL="0" indent="0">
              <a:lnSpc>
                <a:spcPts val="5470"/>
              </a:lnSpc>
              <a:buNone/>
            </a:pPr>
            <a:r>
              <a:rPr lang="en-US" sz="4375" dirty="0">
                <a:solidFill>
                  <a:srgbClr val="272D45"/>
                </a:solidFill>
                <a:latin typeface="Kanit" pitchFamily="34" charset="0"/>
                <a:ea typeface="Kanit" pitchFamily="34" charset="-122"/>
                <a:cs typeface="Kanit" pitchFamily="34" charset="-120"/>
              </a:rPr>
              <a:t>Content-Based Filtering</a:t>
            </a:r>
            <a:endParaRPr lang="en-US" sz="4375" dirty="0"/>
          </a:p>
        </p:txBody>
      </p:sp>
      <p:sp>
        <p:nvSpPr>
          <p:cNvPr id="6" name="Text 3"/>
          <p:cNvSpPr/>
          <p:nvPr/>
        </p:nvSpPr>
        <p:spPr>
          <a:xfrm>
            <a:off x="2037993" y="5128855"/>
            <a:ext cx="10554414" cy="1777008"/>
          </a:xfrm>
          <a:prstGeom prst="rect">
            <a:avLst/>
          </a:prstGeom>
          <a:noFill/>
        </p:spPr>
        <p:txBody>
          <a:bodyPr wrap="square" rtlCol="0" anchor="t"/>
          <a:lstStyle/>
          <a:p>
            <a:pPr marL="0" indent="0">
              <a:lnSpc>
                <a:spcPts val="2800"/>
              </a:lnSpc>
              <a:buNone/>
            </a:pPr>
            <a:r>
              <a:rPr lang="en-US" sz="1750" dirty="0">
                <a:solidFill>
                  <a:srgbClr val="2C3249"/>
                </a:solidFill>
                <a:latin typeface="Martel Sans" pitchFamily="34" charset="0"/>
                <a:ea typeface="Martel Sans" pitchFamily="34" charset="-122"/>
                <a:cs typeface="Martel Sans" pitchFamily="34" charset="-120"/>
              </a:rPr>
              <a:t>Content-based filtering recommends books to users based on their content similarity to the books they've liked or interacted with in the past. This technique involves converting book descriptions and user preferences into vectors of word frequencies and then using cosine similarity to measure similarity. By weighting words based on their importance in the document and the collection, we can provide well-matched recommendations.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p:spPr>
      </p:sp>
      <p:sp>
        <p:nvSpPr>
          <p:cNvPr id="6" name="Text 3"/>
          <p:cNvSpPr/>
          <p:nvPr/>
        </p:nvSpPr>
        <p:spPr>
          <a:xfrm>
            <a:off x="2037993" y="2890123"/>
            <a:ext cx="7254240" cy="694373"/>
          </a:xfrm>
          <a:prstGeom prst="rect">
            <a:avLst/>
          </a:prstGeom>
          <a:noFill/>
        </p:spPr>
        <p:txBody>
          <a:bodyPr wrap="none" rtlCol="0" anchor="t"/>
          <a:lstStyle/>
          <a:p>
            <a:pPr marL="0" indent="0">
              <a:lnSpc>
                <a:spcPts val="5470"/>
              </a:lnSpc>
              <a:buNone/>
            </a:pPr>
            <a:r>
              <a:rPr lang="en-US" sz="4375" dirty="0">
                <a:solidFill>
                  <a:srgbClr val="272D45"/>
                </a:solidFill>
                <a:latin typeface="Kanit" pitchFamily="34" charset="0"/>
                <a:ea typeface="Kanit" pitchFamily="34" charset="-122"/>
                <a:cs typeface="Kanit" pitchFamily="34" charset="-120"/>
              </a:rPr>
              <a:t>Hybrid Recommender System</a:t>
            </a:r>
            <a:endParaRPr lang="en-US" sz="4375" dirty="0"/>
          </a:p>
        </p:txBody>
      </p:sp>
      <p:sp>
        <p:nvSpPr>
          <p:cNvPr id="7" name="Text 4"/>
          <p:cNvSpPr/>
          <p:nvPr/>
        </p:nvSpPr>
        <p:spPr>
          <a:xfrm>
            <a:off x="2037993" y="3917752"/>
            <a:ext cx="10554414" cy="1421606"/>
          </a:xfrm>
          <a:prstGeom prst="rect">
            <a:avLst/>
          </a:prstGeom>
          <a:noFill/>
        </p:spPr>
        <p:txBody>
          <a:bodyPr wrap="square" rtlCol="0" anchor="t"/>
          <a:lstStyle/>
          <a:p>
            <a:pPr marL="0" indent="0">
              <a:lnSpc>
                <a:spcPts val="2800"/>
              </a:lnSpc>
              <a:buNone/>
            </a:pPr>
            <a:r>
              <a:rPr lang="en-US" sz="1750" dirty="0">
                <a:solidFill>
                  <a:srgbClr val="2C3249"/>
                </a:solidFill>
                <a:latin typeface="Martel Sans" pitchFamily="34" charset="0"/>
                <a:ea typeface="Martel Sans" pitchFamily="34" charset="-122"/>
                <a:cs typeface="Martel Sans" pitchFamily="34" charset="-120"/>
              </a:rPr>
              <a:t>Our hybrid recommender system combines collaborative filtering and content-based filtering to achieve better recommendation performance. We used a weighted hybrid approach that assigns different weights to recommendations from each method. Another approach we considered was the switching hybrid, which selects the best method based on particular conditions.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838"/>
          </a:xfrm>
          <a:prstGeom prst="rect">
            <a:avLst/>
          </a:prstGeom>
          <a:solidFill>
            <a:srgbClr val="FFFFFF"/>
          </a:solidFill>
          <a:ln w="12263">
            <a:solidFill>
              <a:srgbClr val="E5E0DF"/>
            </a:solidFill>
            <a:prstDash val="solid"/>
          </a:ln>
        </p:spPr>
      </p:sp>
      <p:pic>
        <p:nvPicPr>
          <p:cNvPr id="4" name="Image 0" descr="preencoded.png"/>
          <p:cNvPicPr>
            <a:picLocks noChangeAspect="1"/>
          </p:cNvPicPr>
          <p:nvPr/>
        </p:nvPicPr>
        <p:blipFill>
          <a:blip r:embed="rId1"/>
          <a:stretch>
            <a:fillRect/>
          </a:stretch>
        </p:blipFill>
        <p:spPr>
          <a:xfrm>
            <a:off x="0" y="0"/>
            <a:ext cx="14630400" cy="2472928"/>
          </a:xfrm>
          <a:prstGeom prst="rect">
            <a:avLst/>
          </a:prstGeom>
        </p:spPr>
      </p:pic>
      <p:sp>
        <p:nvSpPr>
          <p:cNvPr id="5" name="Text 2"/>
          <p:cNvSpPr/>
          <p:nvPr/>
        </p:nvSpPr>
        <p:spPr>
          <a:xfrm>
            <a:off x="2616637" y="3016925"/>
            <a:ext cx="3956685" cy="618173"/>
          </a:xfrm>
          <a:prstGeom prst="rect">
            <a:avLst/>
          </a:prstGeom>
          <a:noFill/>
        </p:spPr>
        <p:txBody>
          <a:bodyPr wrap="none" rtlCol="0" anchor="t"/>
          <a:lstStyle/>
          <a:p>
            <a:pPr marL="0" indent="0">
              <a:lnSpc>
                <a:spcPts val="4870"/>
              </a:lnSpc>
              <a:buNone/>
            </a:pPr>
            <a:r>
              <a:rPr lang="en-US" sz="3895" dirty="0">
                <a:solidFill>
                  <a:srgbClr val="272D45"/>
                </a:solidFill>
                <a:latin typeface="Kanit" pitchFamily="34" charset="0"/>
                <a:ea typeface="Kanit" pitchFamily="34" charset="-122"/>
                <a:cs typeface="Kanit" pitchFamily="34" charset="-120"/>
              </a:rPr>
              <a:t>Evaluation</a:t>
            </a:r>
            <a:endParaRPr lang="en-US" sz="3895" dirty="0"/>
          </a:p>
        </p:txBody>
      </p:sp>
      <p:sp>
        <p:nvSpPr>
          <p:cNvPr id="6" name="Text 3"/>
          <p:cNvSpPr/>
          <p:nvPr/>
        </p:nvSpPr>
        <p:spPr>
          <a:xfrm>
            <a:off x="2616637" y="3931801"/>
            <a:ext cx="9397127" cy="316587"/>
          </a:xfrm>
          <a:prstGeom prst="rect">
            <a:avLst/>
          </a:prstGeom>
          <a:noFill/>
        </p:spPr>
        <p:txBody>
          <a:bodyPr wrap="none" rtlCol="0" anchor="t"/>
          <a:lstStyle/>
          <a:p>
            <a:pPr marL="0" indent="0">
              <a:lnSpc>
                <a:spcPts val="2490"/>
              </a:lnSpc>
              <a:buNone/>
            </a:pPr>
            <a:r>
              <a:rPr lang="en-US" sz="1560" b="1" dirty="0">
                <a:solidFill>
                  <a:srgbClr val="2C3249"/>
                </a:solidFill>
                <a:latin typeface="Martel Sans" pitchFamily="34" charset="0"/>
                <a:ea typeface="Martel Sans" pitchFamily="34" charset="-122"/>
                <a:cs typeface="Martel Sans" pitchFamily="34" charset="-120"/>
              </a:rPr>
              <a:t>Metrics:</a:t>
            </a:r>
            <a:endParaRPr lang="en-US" sz="1560" dirty="0"/>
          </a:p>
        </p:txBody>
      </p:sp>
      <p:sp>
        <p:nvSpPr>
          <p:cNvPr id="7" name="Text 4"/>
          <p:cNvSpPr/>
          <p:nvPr/>
        </p:nvSpPr>
        <p:spPr>
          <a:xfrm>
            <a:off x="2932986" y="4470916"/>
            <a:ext cx="9080778" cy="316587"/>
          </a:xfrm>
          <a:prstGeom prst="rect">
            <a:avLst/>
          </a:prstGeom>
          <a:noFill/>
        </p:spPr>
        <p:txBody>
          <a:bodyPr wrap="none" rtlCol="0" anchor="t"/>
          <a:lstStyle/>
          <a:p>
            <a:pPr marL="342900" indent="-342900" algn="l">
              <a:lnSpc>
                <a:spcPts val="2490"/>
              </a:lnSpc>
              <a:buSzPct val="100000"/>
              <a:buChar char="•"/>
            </a:pPr>
            <a:r>
              <a:rPr lang="en-US" sz="1560" dirty="0">
                <a:solidFill>
                  <a:srgbClr val="2C3249"/>
                </a:solidFill>
                <a:latin typeface="Martel Sans" pitchFamily="34" charset="0"/>
                <a:ea typeface="Martel Sans" pitchFamily="34" charset="-122"/>
                <a:cs typeface="Martel Sans" pitchFamily="34" charset="-120"/>
              </a:rPr>
              <a:t>Precision: Measures the proportion of recommended items that are relevant to the user.</a:t>
            </a:r>
            <a:endParaRPr lang="en-US" sz="1560" dirty="0"/>
          </a:p>
        </p:txBody>
      </p:sp>
      <p:sp>
        <p:nvSpPr>
          <p:cNvPr id="8" name="Text 5"/>
          <p:cNvSpPr/>
          <p:nvPr/>
        </p:nvSpPr>
        <p:spPr>
          <a:xfrm>
            <a:off x="2932986" y="4866561"/>
            <a:ext cx="9080778" cy="316587"/>
          </a:xfrm>
          <a:prstGeom prst="rect">
            <a:avLst/>
          </a:prstGeom>
          <a:noFill/>
        </p:spPr>
        <p:txBody>
          <a:bodyPr wrap="none" rtlCol="0" anchor="t"/>
          <a:lstStyle/>
          <a:p>
            <a:pPr marL="342900" indent="-342900" algn="l">
              <a:lnSpc>
                <a:spcPts val="2490"/>
              </a:lnSpc>
              <a:buSzPct val="100000"/>
              <a:buChar char="•"/>
            </a:pPr>
            <a:r>
              <a:rPr lang="en-US" sz="1560" dirty="0">
                <a:solidFill>
                  <a:srgbClr val="2C3249"/>
                </a:solidFill>
                <a:latin typeface="Martel Sans" pitchFamily="34" charset="0"/>
                <a:ea typeface="Martel Sans" pitchFamily="34" charset="-122"/>
                <a:cs typeface="Martel Sans" pitchFamily="34" charset="-120"/>
              </a:rPr>
              <a:t>Recall: Measures the proportion of relevant items that are recommended.</a:t>
            </a:r>
            <a:endParaRPr lang="en-US" sz="1560" dirty="0"/>
          </a:p>
        </p:txBody>
      </p:sp>
      <p:sp>
        <p:nvSpPr>
          <p:cNvPr id="9" name="Text 6"/>
          <p:cNvSpPr/>
          <p:nvPr/>
        </p:nvSpPr>
        <p:spPr>
          <a:xfrm>
            <a:off x="2932986" y="5262205"/>
            <a:ext cx="9080778" cy="316587"/>
          </a:xfrm>
          <a:prstGeom prst="rect">
            <a:avLst/>
          </a:prstGeom>
          <a:noFill/>
        </p:spPr>
        <p:txBody>
          <a:bodyPr wrap="none" rtlCol="0" anchor="t"/>
          <a:lstStyle/>
          <a:p>
            <a:pPr marL="342900" indent="-342900" algn="l">
              <a:lnSpc>
                <a:spcPts val="2490"/>
              </a:lnSpc>
              <a:buSzPct val="100000"/>
              <a:buChar char="•"/>
            </a:pPr>
            <a:r>
              <a:rPr lang="en-US" sz="1560" dirty="0">
                <a:solidFill>
                  <a:srgbClr val="2C3249"/>
                </a:solidFill>
                <a:latin typeface="Martel Sans" pitchFamily="34" charset="0"/>
                <a:ea typeface="Martel Sans" pitchFamily="34" charset="-122"/>
                <a:cs typeface="Martel Sans" pitchFamily="34" charset="-120"/>
              </a:rPr>
              <a:t>F1-score: Combines precision and recall into a single metric.</a:t>
            </a:r>
            <a:endParaRPr lang="en-US" sz="1560" dirty="0"/>
          </a:p>
        </p:txBody>
      </p:sp>
      <p:sp>
        <p:nvSpPr>
          <p:cNvPr id="10" name="Text 7"/>
          <p:cNvSpPr/>
          <p:nvPr/>
        </p:nvSpPr>
        <p:spPr>
          <a:xfrm>
            <a:off x="2616637" y="5801320"/>
            <a:ext cx="9397127" cy="316587"/>
          </a:xfrm>
          <a:prstGeom prst="rect">
            <a:avLst/>
          </a:prstGeom>
          <a:noFill/>
        </p:spPr>
        <p:txBody>
          <a:bodyPr wrap="none" rtlCol="0" anchor="t"/>
          <a:lstStyle/>
          <a:p>
            <a:pPr marL="0" indent="0">
              <a:lnSpc>
                <a:spcPts val="2490"/>
              </a:lnSpc>
              <a:buNone/>
            </a:pPr>
            <a:r>
              <a:rPr lang="en-US" sz="1560" b="1" dirty="0">
                <a:solidFill>
                  <a:srgbClr val="2C3249"/>
                </a:solidFill>
                <a:latin typeface="Martel Sans" pitchFamily="34" charset="0"/>
                <a:ea typeface="Martel Sans" pitchFamily="34" charset="-122"/>
                <a:cs typeface="Martel Sans" pitchFamily="34" charset="-120"/>
              </a:rPr>
              <a:t>Techniques:</a:t>
            </a:r>
            <a:endParaRPr lang="en-US" sz="1560" dirty="0"/>
          </a:p>
        </p:txBody>
      </p:sp>
      <p:sp>
        <p:nvSpPr>
          <p:cNvPr id="11" name="Text 8"/>
          <p:cNvSpPr/>
          <p:nvPr/>
        </p:nvSpPr>
        <p:spPr>
          <a:xfrm>
            <a:off x="2932986" y="6340435"/>
            <a:ext cx="9080778" cy="633174"/>
          </a:xfrm>
          <a:prstGeom prst="rect">
            <a:avLst/>
          </a:prstGeom>
          <a:noFill/>
        </p:spPr>
        <p:txBody>
          <a:bodyPr wrap="square" rtlCol="0" anchor="t"/>
          <a:lstStyle/>
          <a:p>
            <a:pPr marL="342900" indent="-342900" algn="l">
              <a:lnSpc>
                <a:spcPts val="2490"/>
              </a:lnSpc>
              <a:buSzPct val="100000"/>
              <a:buChar char="•"/>
            </a:pPr>
            <a:r>
              <a:rPr lang="en-US" sz="1560" dirty="0">
                <a:solidFill>
                  <a:srgbClr val="2C3249"/>
                </a:solidFill>
                <a:latin typeface="Martel Sans" pitchFamily="34" charset="0"/>
                <a:ea typeface="Martel Sans" pitchFamily="34" charset="-122"/>
                <a:cs typeface="Martel Sans" pitchFamily="34" charset="-120"/>
              </a:rPr>
              <a:t>Leave-one-out cross-validation: Splits the data into training and testing sets and evaluates the model's performance on the held-out set.</a:t>
            </a:r>
            <a:endParaRPr lang="en-US" sz="1560" dirty="0"/>
          </a:p>
        </p:txBody>
      </p:sp>
      <p:sp>
        <p:nvSpPr>
          <p:cNvPr id="12" name="Text 9"/>
          <p:cNvSpPr/>
          <p:nvPr/>
        </p:nvSpPr>
        <p:spPr>
          <a:xfrm>
            <a:off x="2932986" y="7052667"/>
            <a:ext cx="9080778" cy="633174"/>
          </a:xfrm>
          <a:prstGeom prst="rect">
            <a:avLst/>
          </a:prstGeom>
          <a:noFill/>
        </p:spPr>
        <p:txBody>
          <a:bodyPr wrap="square" rtlCol="0" anchor="t"/>
          <a:lstStyle/>
          <a:p>
            <a:pPr marL="342900" indent="-342900" algn="l">
              <a:lnSpc>
                <a:spcPts val="2490"/>
              </a:lnSpc>
              <a:buSzPct val="100000"/>
              <a:buChar char="•"/>
            </a:pPr>
            <a:r>
              <a:rPr lang="en-US" sz="1560" dirty="0">
                <a:solidFill>
                  <a:srgbClr val="2C3249"/>
                </a:solidFill>
                <a:latin typeface="Martel Sans" pitchFamily="34" charset="0"/>
                <a:ea typeface="Martel Sans" pitchFamily="34" charset="-122"/>
                <a:cs typeface="Martel Sans" pitchFamily="34" charset="-120"/>
              </a:rPr>
              <a:t>A/B testing: Compares the performance of two different recommendation models by comparing their effects on user engagement and other metrics.</a:t>
            </a:r>
            <a:endParaRPr lang="en-US" sz="156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1396365"/>
            <a:ext cx="4443889" cy="694373"/>
          </a:xfrm>
          <a:prstGeom prst="rect">
            <a:avLst/>
          </a:prstGeom>
          <a:noFill/>
        </p:spPr>
        <p:txBody>
          <a:bodyPr wrap="none" rtlCol="0" anchor="t"/>
          <a:lstStyle/>
          <a:p>
            <a:pPr marL="0" indent="0">
              <a:lnSpc>
                <a:spcPts val="5470"/>
              </a:lnSpc>
              <a:buNone/>
            </a:pPr>
            <a:r>
              <a:rPr lang="en-US" sz="4375" dirty="0">
                <a:solidFill>
                  <a:srgbClr val="272D45"/>
                </a:solidFill>
                <a:latin typeface="Kanit" pitchFamily="34" charset="0"/>
                <a:ea typeface="Kanit" pitchFamily="34" charset="-122"/>
                <a:cs typeface="Kanit" pitchFamily="34" charset="-120"/>
              </a:rPr>
              <a:t>Conclusion</a:t>
            </a:r>
            <a:endParaRPr lang="en-US" sz="4375" dirty="0"/>
          </a:p>
        </p:txBody>
      </p:sp>
      <p:sp>
        <p:nvSpPr>
          <p:cNvPr id="6" name="Text 3"/>
          <p:cNvSpPr/>
          <p:nvPr/>
        </p:nvSpPr>
        <p:spPr>
          <a:xfrm>
            <a:off x="6319599" y="2423993"/>
            <a:ext cx="7477601" cy="1066205"/>
          </a:xfrm>
          <a:prstGeom prst="rect">
            <a:avLst/>
          </a:prstGeom>
          <a:noFill/>
        </p:spPr>
        <p:txBody>
          <a:bodyPr wrap="square" rtlCol="0" anchor="t"/>
          <a:lstStyle/>
          <a:p>
            <a:pPr marL="0" indent="0">
              <a:lnSpc>
                <a:spcPts val="2800"/>
              </a:lnSpc>
              <a:buNone/>
            </a:pPr>
            <a:r>
              <a:rPr lang="en-US" sz="1750" dirty="0">
                <a:solidFill>
                  <a:srgbClr val="2C3249"/>
                </a:solidFill>
                <a:latin typeface="Martel Sans" pitchFamily="34" charset="0"/>
                <a:ea typeface="Martel Sans" pitchFamily="34" charset="-122"/>
                <a:cs typeface="Martel Sans" pitchFamily="34" charset="-120"/>
              </a:rPr>
              <a:t>Personalized recommendation systems play an essential role in enhancing user experience and engagement with online book platforms. </a:t>
            </a:r>
            <a:endParaRPr lang="en-US" sz="1750" dirty="0"/>
          </a:p>
        </p:txBody>
      </p:sp>
      <p:sp>
        <p:nvSpPr>
          <p:cNvPr id="7" name="Text 4"/>
          <p:cNvSpPr/>
          <p:nvPr/>
        </p:nvSpPr>
        <p:spPr>
          <a:xfrm>
            <a:off x="6319599" y="3740110"/>
            <a:ext cx="7477601" cy="1066205"/>
          </a:xfrm>
          <a:prstGeom prst="rect">
            <a:avLst/>
          </a:prstGeom>
          <a:noFill/>
        </p:spPr>
        <p:txBody>
          <a:bodyPr wrap="square" rtlCol="0" anchor="t"/>
          <a:lstStyle/>
          <a:p>
            <a:pPr marL="0" indent="0">
              <a:lnSpc>
                <a:spcPts val="2800"/>
              </a:lnSpc>
              <a:buNone/>
            </a:pPr>
            <a:r>
              <a:rPr lang="en-US" sz="1750" dirty="0">
                <a:solidFill>
                  <a:srgbClr val="2C3249"/>
                </a:solidFill>
                <a:latin typeface="Martel Sans" pitchFamily="34" charset="0"/>
                <a:ea typeface="Martel Sans" pitchFamily="34" charset="-122"/>
                <a:cs typeface="Martel Sans" pitchFamily="34" charset="-120"/>
              </a:rPr>
              <a:t>Collaborative filtering and content-based filtering are two fundamental techniques for personalized book recommendations, and can be combined to improve recommendation performance.</a:t>
            </a:r>
            <a:endParaRPr lang="en-US" sz="1750" dirty="0"/>
          </a:p>
        </p:txBody>
      </p:sp>
      <p:sp>
        <p:nvSpPr>
          <p:cNvPr id="8" name="Text 5"/>
          <p:cNvSpPr/>
          <p:nvPr/>
        </p:nvSpPr>
        <p:spPr>
          <a:xfrm>
            <a:off x="6319599" y="5056227"/>
            <a:ext cx="7477601" cy="1777008"/>
          </a:xfrm>
          <a:prstGeom prst="rect">
            <a:avLst/>
          </a:prstGeom>
          <a:noFill/>
        </p:spPr>
        <p:txBody>
          <a:bodyPr wrap="square" rtlCol="0" anchor="t"/>
          <a:lstStyle/>
          <a:p>
            <a:pPr marL="0" indent="0">
              <a:lnSpc>
                <a:spcPts val="2800"/>
              </a:lnSpc>
              <a:buNone/>
            </a:pPr>
            <a:r>
              <a:rPr lang="en-US" sz="1750" dirty="0">
                <a:solidFill>
                  <a:srgbClr val="2C3249"/>
                </a:solidFill>
                <a:latin typeface="Martel Sans" pitchFamily="34" charset="0"/>
                <a:ea typeface="Martel Sans" pitchFamily="34" charset="-122"/>
                <a:cs typeface="Martel Sans" pitchFamily="34" charset="-120"/>
              </a:rPr>
              <a:t> Evaluation is essential for assessing the effectiveness of recommendation systems, and that adaptation to real-time user behavior and preferences, utilization of deep learning, and inclusion of additional user features all show promise towards better recommendations.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179320"/>
            <a:ext cx="4443889" cy="694373"/>
          </a:xfrm>
          <a:prstGeom prst="rect">
            <a:avLst/>
          </a:prstGeom>
          <a:noFill/>
        </p:spPr>
        <p:txBody>
          <a:bodyPr wrap="none" rtlCol="0" anchor="t"/>
          <a:lstStyle/>
          <a:p>
            <a:pPr marL="0" indent="0">
              <a:lnSpc>
                <a:spcPts val="5470"/>
              </a:lnSpc>
              <a:buNone/>
            </a:pPr>
            <a:r>
              <a:rPr lang="en-US" sz="4375" dirty="0">
                <a:solidFill>
                  <a:srgbClr val="272D45"/>
                </a:solidFill>
                <a:latin typeface="Kanit" pitchFamily="34" charset="0"/>
                <a:ea typeface="Kanit" pitchFamily="34" charset="-122"/>
                <a:cs typeface="Kanit" pitchFamily="34" charset="-120"/>
              </a:rPr>
              <a:t>Future Directions</a:t>
            </a:r>
            <a:endParaRPr lang="en-US" sz="4375" dirty="0"/>
          </a:p>
        </p:txBody>
      </p:sp>
      <p:sp>
        <p:nvSpPr>
          <p:cNvPr id="6" name="Text 3"/>
          <p:cNvSpPr/>
          <p:nvPr/>
        </p:nvSpPr>
        <p:spPr>
          <a:xfrm>
            <a:off x="6319599" y="3206948"/>
            <a:ext cx="7477601" cy="2843213"/>
          </a:xfrm>
          <a:prstGeom prst="rect">
            <a:avLst/>
          </a:prstGeom>
          <a:noFill/>
        </p:spPr>
        <p:txBody>
          <a:bodyPr wrap="square" rtlCol="0" anchor="t"/>
          <a:lstStyle/>
          <a:p>
            <a:pPr marL="0" indent="0">
              <a:lnSpc>
                <a:spcPts val="2800"/>
              </a:lnSpc>
              <a:buNone/>
            </a:pPr>
            <a:r>
              <a:rPr lang="en-US" sz="1750" dirty="0">
                <a:solidFill>
                  <a:srgbClr val="2C3249"/>
                </a:solidFill>
                <a:latin typeface="Martel Sans" pitchFamily="34" charset="0"/>
                <a:ea typeface="Martel Sans" pitchFamily="34" charset="-122"/>
                <a:cs typeface="Martel Sans" pitchFamily="34" charset="-120"/>
              </a:rPr>
              <a:t>As we see the vast potential of recommendation systems, we aim towards implementing more advanced techniques to improve our systems. With the possible inclusion of additional user and item features, such as book reviews, author profiling and reader categories, deep learning techniques can be used for more sophisticated recommendations. Also, building a real-time system that adapts to user preferences and behavior can lead to more robust and accurate recommendations.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3786</Words>
  <Application>WPS Presentation</Application>
  <PresentationFormat>On-screen Show (16:9)</PresentationFormat>
  <Paragraphs>82</Paragraphs>
  <Slides>10</Slides>
  <Notes>10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10</vt:i4>
      </vt:variant>
    </vt:vector>
  </HeadingPairs>
  <TitlesOfParts>
    <vt:vector size="25" baseType="lpstr">
      <vt:lpstr>Arial</vt:lpstr>
      <vt:lpstr>SimSun</vt:lpstr>
      <vt:lpstr>Wingdings</vt:lpstr>
      <vt:lpstr>Kanit</vt:lpstr>
      <vt:lpstr>Segoe Print</vt:lpstr>
      <vt:lpstr>Kanit</vt:lpstr>
      <vt:lpstr>Kanit</vt:lpstr>
      <vt:lpstr>Martel Sans</vt:lpstr>
      <vt:lpstr>Martel Sans</vt:lpstr>
      <vt:lpstr>Martel Sans</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Admin</cp:lastModifiedBy>
  <cp:revision>3</cp:revision>
  <dcterms:created xsi:type="dcterms:W3CDTF">2023-11-08T04:20:00Z</dcterms:created>
  <dcterms:modified xsi:type="dcterms:W3CDTF">2023-11-08T18:38:37Z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90AD763CDC19419F86F1E4184E07DD11_13</vt:lpwstr>
  </property>
  <property fmtid="{D5CDD505-2E9C-101B-9397-08002B2CF9AE}" pid="3" name="KSOProductBuildVer">
    <vt:lpwstr>1033-12.2.0.13266</vt:lpwstr>
  </property>
</Properties>
</file>